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7" r:id="rId3"/>
    <p:sldId id="287" r:id="rId4"/>
    <p:sldId id="281" r:id="rId5"/>
    <p:sldId id="296" r:id="rId6"/>
    <p:sldId id="298" r:id="rId7"/>
    <p:sldId id="299" r:id="rId8"/>
    <p:sldId id="289" r:id="rId9"/>
    <p:sldId id="300" r:id="rId10"/>
    <p:sldId id="291" r:id="rId11"/>
    <p:sldId id="292" r:id="rId12"/>
    <p:sldId id="295" r:id="rId13"/>
    <p:sldId id="294" r:id="rId14"/>
    <p:sldId id="293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986" autoAdjust="0"/>
  </p:normalViewPr>
  <p:slideViewPr>
    <p:cSldViewPr snapToGrid="0" snapToObjects="1">
      <p:cViewPr varScale="1">
        <p:scale>
          <a:sx n="64" d="100"/>
          <a:sy n="64" d="100"/>
        </p:scale>
        <p:origin x="-2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4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cps.org/offices/lis/models/elem.html" TargetMode="Externa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arner.org/workshops/teachreading35/session1/index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 smtClean="0"/>
              <a:t>22</a:t>
            </a:r>
            <a:r>
              <a:rPr lang="en-US" dirty="0" smtClean="0"/>
              <a:t>,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Essential Questions</a:t>
            </a:r>
            <a:endParaRPr lang="en-US" b="1" dirty="0"/>
          </a:p>
        </p:txBody>
      </p:sp>
      <p:pic>
        <p:nvPicPr>
          <p:cNvPr id="4" name="Picture 3" descr="Screen shot 2011-09-19 at 8.20.0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1181100"/>
            <a:ext cx="8877300" cy="56769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68" y="239259"/>
            <a:ext cx="7556313" cy="1116106"/>
          </a:xfrm>
        </p:spPr>
        <p:txBody>
          <a:bodyPr/>
          <a:lstStyle/>
          <a:p>
            <a:r>
              <a:rPr lang="en-US" b="1" dirty="0" smtClean="0"/>
              <a:t>Essential Questions </a:t>
            </a:r>
            <a:r>
              <a:rPr lang="en-US" sz="3200" dirty="0" smtClean="0"/>
              <a:t>(Reframe topics to provide purpose and connections; to motivate and engage)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2" y="2202055"/>
            <a:ext cx="8208345" cy="414496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Habitats:</a:t>
            </a:r>
            <a:r>
              <a:rPr lang="en-US" sz="2800" dirty="0" smtClean="0"/>
              <a:t>  What makes a good home? For us? For bears? For lobsters? </a:t>
            </a:r>
          </a:p>
          <a:p>
            <a:r>
              <a:rPr lang="en-US" sz="2800" b="1" dirty="0" smtClean="0"/>
              <a:t>Community</a:t>
            </a:r>
            <a:r>
              <a:rPr lang="en-US" sz="2800" dirty="0" smtClean="0"/>
              <a:t>: How can we improve our school?</a:t>
            </a:r>
          </a:p>
          <a:p>
            <a:r>
              <a:rPr lang="en-US" sz="2800" b="1" dirty="0" smtClean="0"/>
              <a:t>Science</a:t>
            </a:r>
            <a:r>
              <a:rPr lang="en-US" sz="2800" dirty="0" smtClean="0"/>
              <a:t>: How does flight influence and change behavior (for birds, for humans)?</a:t>
            </a:r>
          </a:p>
          <a:p>
            <a:r>
              <a:rPr lang="en-US" sz="2800" b="1" dirty="0" smtClean="0"/>
              <a:t>Geometry</a:t>
            </a:r>
            <a:r>
              <a:rPr lang="en-US" sz="2800" dirty="0" smtClean="0"/>
              <a:t>: How can we use what we know about math to build a new playground? A doghouse? 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9-19 at 8.31.26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78" y="0"/>
            <a:ext cx="786324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 </a:t>
            </a:r>
            <a:br>
              <a:rPr lang="en-US" dirty="0" smtClean="0"/>
            </a:br>
            <a:r>
              <a:rPr lang="en-US" dirty="0" smtClean="0"/>
              <a:t>You Try…</a:t>
            </a:r>
            <a:endParaRPr lang="en-US" dirty="0"/>
          </a:p>
        </p:txBody>
      </p:sp>
      <p:pic>
        <p:nvPicPr>
          <p:cNvPr id="4" name="Picture 3" descr="Screen shot 2011-09-19 at 8.25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555" y="224971"/>
            <a:ext cx="3198329" cy="2750458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3" y="1981200"/>
            <a:ext cx="5447197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Idea: </a:t>
            </a:r>
          </a:p>
          <a:p>
            <a:r>
              <a:rPr lang="en-US" sz="2800" dirty="0" smtClean="0"/>
              <a:t>Questions?  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Questions:</a:t>
            </a:r>
            <a:br>
              <a:rPr lang="en-US" dirty="0" smtClean="0"/>
            </a:br>
            <a:r>
              <a:rPr lang="en-US" dirty="0" smtClean="0"/>
              <a:t>You Try…</a:t>
            </a:r>
            <a:endParaRPr lang="en-US" dirty="0"/>
          </a:p>
        </p:txBody>
      </p:sp>
      <p:pic>
        <p:nvPicPr>
          <p:cNvPr id="5" name="Picture 4" descr="Screen shot 2011-09-19 at 8.26.2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864" y="210155"/>
            <a:ext cx="3301056" cy="259604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5344470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Lesson/Big </a:t>
            </a:r>
            <a:r>
              <a:rPr lang="en-US" sz="2800" dirty="0" smtClean="0"/>
              <a:t>Idea?</a:t>
            </a:r>
          </a:p>
          <a:p>
            <a:r>
              <a:rPr lang="en-US" sz="2800" dirty="0" smtClean="0"/>
              <a:t>Questions? 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089901" cy="4144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Read Chapter 6: Classroom Culture and Motivation</a:t>
            </a:r>
          </a:p>
          <a:p>
            <a:r>
              <a:rPr lang="en-US" sz="3200" dirty="0" smtClean="0"/>
              <a:t>Read Sweet &amp; Guthrie (1996) (article on wiki) </a:t>
            </a:r>
          </a:p>
          <a:p>
            <a:r>
              <a:rPr lang="en-US" sz="3200" dirty="0" smtClean="0"/>
              <a:t>Complete NGT Reflection #3 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50" y="178578"/>
            <a:ext cx="7556313" cy="1116106"/>
          </a:xfrm>
        </p:spPr>
        <p:txBody>
          <a:bodyPr/>
          <a:lstStyle/>
          <a:p>
            <a:r>
              <a:rPr lang="en-US" dirty="0" smtClean="0"/>
              <a:t>As you begin today: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051648"/>
            <a:ext cx="8194032" cy="479672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Please take a sticky note and tear in half.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Put your first name on both sticky notes.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Review your homework assignment: Comprehension Self-Assessment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On one sticky note, write </a:t>
            </a:r>
            <a:r>
              <a:rPr lang="en-US" sz="2400" b="1" dirty="0" smtClean="0"/>
              <a:t>one area of strength </a:t>
            </a:r>
            <a:r>
              <a:rPr lang="en-US" sz="2400" dirty="0" smtClean="0"/>
              <a:t>in terms of your comprehension strategy use while reading your challenging text.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On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sticky note, write </a:t>
            </a:r>
            <a:r>
              <a:rPr lang="en-US" sz="2400" b="1" dirty="0" smtClean="0"/>
              <a:t>one area for improvement </a:t>
            </a:r>
            <a:r>
              <a:rPr lang="en-US" sz="2400" dirty="0" smtClean="0"/>
              <a:t>in terms of your comprehension strategy use.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Stick each note under the appropriate heading on the front board. 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from last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8645526" cy="4496447"/>
          </a:xfrm>
        </p:spPr>
        <p:txBody>
          <a:bodyPr>
            <a:normAutofit fontScale="92500" lnSpcReduction="20000"/>
          </a:bodyPr>
          <a:lstStyle/>
          <a:p>
            <a:r>
              <a:rPr lang="en-US" sz="3027" dirty="0" smtClean="0"/>
              <a:t>To explore aspects of </a:t>
            </a:r>
            <a:r>
              <a:rPr lang="en-US" sz="3027" u="sng" dirty="0" smtClean="0"/>
              <a:t>key reading comprehension/thinking strategies </a:t>
            </a:r>
            <a:r>
              <a:rPr lang="en-US" sz="3027" dirty="0" smtClean="0"/>
              <a:t>and</a:t>
            </a:r>
            <a:r>
              <a:rPr lang="en-US" sz="3027" dirty="0" smtClean="0"/>
              <a:t> see how they are logically applied to diverse texts Before/During/After reading</a:t>
            </a:r>
          </a:p>
          <a:p>
            <a:pPr lvl="1"/>
            <a:r>
              <a:rPr lang="en-US" sz="2595" dirty="0" smtClean="0"/>
              <a:t>A box of Cheerios! (Classroom Snapshot) </a:t>
            </a:r>
          </a:p>
          <a:p>
            <a:pPr lvl="1"/>
            <a:r>
              <a:rPr lang="en-US" sz="2595" dirty="0" smtClean="0"/>
              <a:t>A narrative text selection (My Father’s Dragon)</a:t>
            </a:r>
          </a:p>
          <a:p>
            <a:pPr lvl="1"/>
            <a:r>
              <a:rPr lang="en-US" sz="2595" dirty="0" smtClean="0"/>
              <a:t>An expository text selection (Gorilla Rescue)</a:t>
            </a:r>
          </a:p>
          <a:p>
            <a:pPr lvl="1"/>
            <a:endParaRPr lang="en-US" sz="2595" dirty="0" smtClean="0"/>
          </a:p>
          <a:p>
            <a:r>
              <a:rPr lang="en-US" sz="3027" dirty="0" smtClean="0"/>
              <a:t>To assess your own use of reading comprehension strategies with a challenging text (your homework) </a:t>
            </a:r>
          </a:p>
          <a:p>
            <a:pPr lvl="1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</a:t>
            </a:r>
            <a:r>
              <a:rPr lang="en-US" dirty="0" smtClean="0"/>
              <a:t>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98" y="1904862"/>
            <a:ext cx="8645526" cy="4953138"/>
          </a:xfrm>
        </p:spPr>
        <p:txBody>
          <a:bodyPr>
            <a:normAutofit fontScale="92500" lnSpcReduction="20000"/>
          </a:bodyPr>
          <a:lstStyle/>
          <a:p>
            <a:r>
              <a:rPr lang="en-US" sz="3459" dirty="0" smtClean="0"/>
              <a:t>To</a:t>
            </a:r>
            <a:r>
              <a:rPr lang="en-US" sz="3459" dirty="0" smtClean="0"/>
              <a:t> </a:t>
            </a:r>
            <a:r>
              <a:rPr lang="en-US" sz="3459" u="sng" dirty="0" smtClean="0"/>
              <a:t>reflect </a:t>
            </a:r>
            <a:r>
              <a:rPr lang="en-US" sz="3459" dirty="0" smtClean="0"/>
              <a:t>on </a:t>
            </a:r>
            <a:r>
              <a:rPr lang="en-US" sz="3459" dirty="0" smtClean="0"/>
              <a:t>your</a:t>
            </a:r>
            <a:r>
              <a:rPr lang="en-US" sz="3459" dirty="0" smtClean="0"/>
              <a:t> use </a:t>
            </a:r>
            <a:r>
              <a:rPr lang="en-US" sz="3459" dirty="0" smtClean="0"/>
              <a:t>of reading comprehension strategies with a challenging text</a:t>
            </a:r>
            <a:r>
              <a:rPr lang="en-US" sz="3459" dirty="0" smtClean="0"/>
              <a:t> (individually and as a class to inform grouping &amp; instruction) </a:t>
            </a:r>
          </a:p>
          <a:p>
            <a:r>
              <a:rPr lang="en-US" sz="3459" dirty="0" smtClean="0"/>
              <a:t>To identify key </a:t>
            </a:r>
            <a:r>
              <a:rPr lang="en-US" sz="3459" u="sng" dirty="0" smtClean="0"/>
              <a:t>physical</a:t>
            </a:r>
            <a:r>
              <a:rPr lang="en-US" sz="3459" dirty="0" smtClean="0"/>
              <a:t> and </a:t>
            </a:r>
            <a:r>
              <a:rPr lang="en-US" sz="3459" u="sng" dirty="0" smtClean="0"/>
              <a:t>psychological </a:t>
            </a:r>
            <a:r>
              <a:rPr lang="en-US" sz="3459" dirty="0" smtClean="0"/>
              <a:t>classroom elements that support literacy learning </a:t>
            </a:r>
          </a:p>
          <a:p>
            <a:r>
              <a:rPr lang="en-US" sz="3459" dirty="0" smtClean="0"/>
              <a:t>To practice identifying </a:t>
            </a:r>
            <a:r>
              <a:rPr lang="en-US" sz="3459" u="sng" dirty="0" smtClean="0"/>
              <a:t>big ideas </a:t>
            </a:r>
            <a:r>
              <a:rPr lang="en-US" sz="3459" dirty="0" smtClean="0"/>
              <a:t>and transforming into </a:t>
            </a:r>
            <a:r>
              <a:rPr lang="en-US" sz="3459" u="sng" dirty="0" smtClean="0"/>
              <a:t>essential questions </a:t>
            </a:r>
            <a:r>
              <a:rPr lang="en-US" sz="3459" dirty="0" smtClean="0"/>
              <a:t>with diverse texts </a:t>
            </a:r>
            <a:endParaRPr lang="en-US" sz="3027" dirty="0" smtClean="0"/>
          </a:p>
          <a:p>
            <a:pPr lvl="1"/>
            <a:endParaRPr lang="en-US" sz="2595" dirty="0" smtClean="0"/>
          </a:p>
          <a:p>
            <a:pPr lvl="1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through the semester with your graphic organizer </a:t>
            </a:r>
            <a:endParaRPr lang="en-US" dirty="0"/>
          </a:p>
        </p:txBody>
      </p:sp>
      <p:pic>
        <p:nvPicPr>
          <p:cNvPr id="4" name="Picture 3" descr="Screen shot 2011-09-19 at 9.00.4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5649"/>
            <a:ext cx="9144000" cy="2626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1833" y="5497511"/>
            <a:ext cx="7342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 of 8 Big Ideas about teaching comprehension and</a:t>
            </a:r>
          </a:p>
          <a:p>
            <a:pPr algn="ctr"/>
            <a:r>
              <a:rPr lang="en-US" sz="2400" dirty="0" smtClean="0"/>
              <a:t> response in elementary school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Supportive Learning Contexts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46922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Before - Brainstorm:  </a:t>
            </a:r>
            <a:r>
              <a:rPr lang="en-US" sz="3200" dirty="0" smtClean="0"/>
              <a:t>What would you SEE and what would you FEEL in your classroom space? </a:t>
            </a:r>
          </a:p>
          <a:p>
            <a:r>
              <a:rPr lang="en-US" sz="3200" b="1" dirty="0" smtClean="0"/>
              <a:t>During - Watch and Notice: </a:t>
            </a:r>
            <a:r>
              <a:rPr lang="en-US" sz="3200" dirty="0" smtClean="0"/>
              <a:t>What do you SEE and what do you FEEL in these classroom spaces that foster literacy and learning? </a:t>
            </a:r>
          </a:p>
          <a:p>
            <a:r>
              <a:rPr lang="en-US" sz="3200" dirty="0" smtClean="0"/>
              <a:t> </a:t>
            </a:r>
            <a:r>
              <a:rPr lang="en-US" sz="3200" b="1" dirty="0" smtClean="0"/>
              <a:t>After - Discuss and Wrap Up:  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dirty="0" smtClean="0"/>
              <a:t>Big Ideas</a:t>
            </a:r>
            <a:endParaRPr lang="en-US" sz="3200" dirty="0"/>
          </a:p>
        </p:txBody>
      </p:sp>
      <p:sp>
        <p:nvSpPr>
          <p:cNvPr id="4" name="5-Point Star 3">
            <a:hlinkClick r:id="rId2"/>
          </p:cNvPr>
          <p:cNvSpPr/>
          <p:nvPr/>
        </p:nvSpPr>
        <p:spPr>
          <a:xfrm>
            <a:off x="7283447" y="5258213"/>
            <a:ext cx="1270137" cy="1269909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Chapter 3: (</a:t>
            </a:r>
            <a:r>
              <a:rPr lang="en-US" dirty="0" err="1" smtClean="0"/>
              <a:t>p</a:t>
            </a:r>
            <a:r>
              <a:rPr lang="en-US" dirty="0" smtClean="0"/>
              <a:t>. 65-77)</a:t>
            </a:r>
            <a:br>
              <a:rPr lang="en-US" dirty="0" smtClean="0"/>
            </a:br>
            <a:r>
              <a:rPr lang="en-US" dirty="0" smtClean="0"/>
              <a:t>Supportive Learning Contexts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5320"/>
            <a:ext cx="8376414" cy="4876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Support comprehension with an inviting culture (that LOOKS and FEELS interesting, engaging, and organized) </a:t>
            </a:r>
          </a:p>
          <a:p>
            <a:r>
              <a:rPr lang="en-US" sz="2800" dirty="0" smtClean="0"/>
              <a:t>Consider your beliefs and dispositions as a teacher – How do you relay these to students? </a:t>
            </a:r>
          </a:p>
          <a:p>
            <a:r>
              <a:rPr lang="en-US" sz="2800" dirty="0" smtClean="0"/>
              <a:t>Teach Inquiry based problem solving (CPS) </a:t>
            </a:r>
          </a:p>
          <a:p>
            <a:r>
              <a:rPr lang="en-US" sz="2800" dirty="0" smtClean="0"/>
              <a:t>Focus on BIG IDEAS – turn topics and concepts into essential questions that can link texts and discussions and connect to the real world &gt; ESSENTIAL QUESTIONS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Chapter 3: (</a:t>
            </a:r>
            <a:r>
              <a:rPr lang="en-US" dirty="0" err="1" smtClean="0"/>
              <a:t>p</a:t>
            </a:r>
            <a:r>
              <a:rPr lang="en-US" dirty="0" smtClean="0"/>
              <a:t>. 68)</a:t>
            </a:r>
            <a:br>
              <a:rPr lang="en-US" dirty="0" smtClean="0"/>
            </a:br>
            <a:r>
              <a:rPr lang="en-US" dirty="0" smtClean="0"/>
              <a:t>Classroom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95320"/>
            <a:ext cx="8376414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YOU SEE: </a:t>
            </a:r>
          </a:p>
          <a:p>
            <a:pPr lvl="1"/>
            <a:r>
              <a:rPr lang="en-US" sz="2600" dirty="0" smtClean="0"/>
              <a:t>Comfortable and organized</a:t>
            </a:r>
          </a:p>
          <a:p>
            <a:pPr lvl="1"/>
            <a:r>
              <a:rPr lang="en-US" sz="2600" dirty="0" smtClean="0"/>
              <a:t>Functional space arrangement (work areas) </a:t>
            </a:r>
          </a:p>
          <a:p>
            <a:pPr lvl="1"/>
            <a:r>
              <a:rPr lang="en-US" sz="2600" dirty="0" smtClean="0"/>
              <a:t>Aesthetic contributions (plants, music, displays)</a:t>
            </a:r>
          </a:p>
          <a:p>
            <a:pPr lvl="1"/>
            <a:r>
              <a:rPr lang="en-US" sz="2600" dirty="0" smtClean="0"/>
              <a:t>Print rich environment </a:t>
            </a:r>
          </a:p>
          <a:p>
            <a:r>
              <a:rPr lang="en-US" sz="2800" dirty="0" smtClean="0"/>
              <a:t>WHAT YOU FEEL:</a:t>
            </a:r>
          </a:p>
          <a:p>
            <a:pPr lvl="1"/>
            <a:r>
              <a:rPr lang="en-US" sz="2600" dirty="0" smtClean="0"/>
              <a:t>Teacher’s personality </a:t>
            </a:r>
          </a:p>
          <a:p>
            <a:pPr lvl="1"/>
            <a:r>
              <a:rPr lang="en-US" sz="2600" dirty="0" smtClean="0"/>
              <a:t>Student-oriented (real jobs and spaces to share their important ideas) 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4409</TotalTime>
  <Words>632</Words>
  <Application>Microsoft Macintosh PowerPoint</Application>
  <PresentationFormat>On-screen Show (4:3)</PresentationFormat>
  <Paragraphs>87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Advantage</vt:lpstr>
      <vt:lpstr>September 22, 2011</vt:lpstr>
      <vt:lpstr>As you begin today: </vt:lpstr>
      <vt:lpstr>Objectives from last class</vt:lpstr>
      <vt:lpstr>Key Reading Strategies M+MDAAVISS</vt:lpstr>
      <vt:lpstr>Today’s Objectives</vt:lpstr>
      <vt:lpstr>Moving through the semester with your graphic organizer </vt:lpstr>
      <vt:lpstr>ACTIVITY: Supportive Learning Contexts </vt:lpstr>
      <vt:lpstr>Big Ideas Chapter 3: (p. 65-77) Supportive Learning Contexts</vt:lpstr>
      <vt:lpstr>Big Ideas Chapter 3: (p. 68) Classroom Checklist</vt:lpstr>
      <vt:lpstr>Essential Questions</vt:lpstr>
      <vt:lpstr>Essential Questions (Reframe topics to provide purpose and connections; to motivate and engage) </vt:lpstr>
      <vt:lpstr>Slide 12</vt:lpstr>
      <vt:lpstr>Essential Questions:  You Try…</vt:lpstr>
      <vt:lpstr>Essential Questions: You Try…</vt:lpstr>
      <vt:lpstr>Homework: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153</cp:revision>
  <cp:lastPrinted>2011-09-13T19:00:50Z</cp:lastPrinted>
  <dcterms:created xsi:type="dcterms:W3CDTF">2011-09-19T00:44:47Z</dcterms:created>
  <dcterms:modified xsi:type="dcterms:W3CDTF">2011-09-19T13:26:05Z</dcterms:modified>
</cp:coreProperties>
</file>